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0" r:id="rId1"/>
    <p:sldMasterId id="2147484114" r:id="rId2"/>
  </p:sldMasterIdLst>
  <p:notesMasterIdLst>
    <p:notesMasterId r:id="rId38"/>
  </p:notesMasterIdLst>
  <p:handoutMasterIdLst>
    <p:handoutMasterId r:id="rId39"/>
  </p:handoutMasterIdLst>
  <p:sldIdLst>
    <p:sldId id="300" r:id="rId3"/>
    <p:sldId id="287" r:id="rId4"/>
    <p:sldId id="256" r:id="rId5"/>
    <p:sldId id="265" r:id="rId6"/>
    <p:sldId id="284" r:id="rId7"/>
    <p:sldId id="283" r:id="rId8"/>
    <p:sldId id="264" r:id="rId9"/>
    <p:sldId id="263" r:id="rId10"/>
    <p:sldId id="258" r:id="rId11"/>
    <p:sldId id="302" r:id="rId12"/>
    <p:sldId id="266" r:id="rId13"/>
    <p:sldId id="259" r:id="rId14"/>
    <p:sldId id="303" r:id="rId15"/>
    <p:sldId id="271" r:id="rId16"/>
    <p:sldId id="272" r:id="rId17"/>
    <p:sldId id="267" r:id="rId18"/>
    <p:sldId id="288" r:id="rId19"/>
    <p:sldId id="301" r:id="rId20"/>
    <p:sldId id="289" r:id="rId21"/>
    <p:sldId id="277" r:id="rId22"/>
    <p:sldId id="291" r:id="rId23"/>
    <p:sldId id="268" r:id="rId24"/>
    <p:sldId id="292" r:id="rId25"/>
    <p:sldId id="275" r:id="rId26"/>
    <p:sldId id="293" r:id="rId27"/>
    <p:sldId id="270" r:id="rId28"/>
    <p:sldId id="276" r:id="rId29"/>
    <p:sldId id="273" r:id="rId30"/>
    <p:sldId id="278" r:id="rId31"/>
    <p:sldId id="279" r:id="rId32"/>
    <p:sldId id="285" r:id="rId33"/>
    <p:sldId id="274" r:id="rId34"/>
    <p:sldId id="282" r:id="rId35"/>
    <p:sldId id="299" r:id="rId36"/>
    <p:sldId id="28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651" autoAdjust="0"/>
  </p:normalViewPr>
  <p:slideViewPr>
    <p:cSldViewPr snapToGrid="0">
      <p:cViewPr varScale="1">
        <p:scale>
          <a:sx n="75" d="100"/>
          <a:sy n="75" d="100"/>
        </p:scale>
        <p:origin x="83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92B4-FF1E-4CFD-BC65-3C2304D28C2C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4F9AF-98E6-4723-ABC2-08D293DAB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5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FFED6-41FA-4BD6-9E55-CF4E62388F1C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BF149-9ACC-4A50-97B3-0F0B48AC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5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5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93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61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6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2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34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13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7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10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87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8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50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87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02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75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80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59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41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2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F149-9ACC-4A50-97B3-0F0B48AC38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1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416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3181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2100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8015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069848" y="2281555"/>
            <a:ext cx="2329305" cy="380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220130" y="2281555"/>
            <a:ext cx="2329305" cy="380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6"/>
          </p:nvPr>
        </p:nvSpPr>
        <p:spPr>
          <a:xfrm>
            <a:off x="3644989" y="2281555"/>
            <a:ext cx="2329305" cy="38036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7"/>
          </p:nvPr>
        </p:nvSpPr>
        <p:spPr>
          <a:xfrm>
            <a:off x="8795271" y="2281555"/>
            <a:ext cx="2329305" cy="38036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67829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53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226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43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33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782"/>
            <a:ext cx="12192000" cy="6909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91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4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51167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6422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854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40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6308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01184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2"/>
            <a:ext cx="12192000" cy="690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83"/>
            <a:ext cx="12192000" cy="690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505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30" y="239717"/>
            <a:ext cx="9769625" cy="481953"/>
          </a:xfrm>
        </p:spPr>
        <p:txBody>
          <a:bodyPr>
            <a:noAutofit/>
          </a:bodyPr>
          <a:lstStyle>
            <a:lvl1pPr>
              <a:defRPr sz="3600">
                <a:solidFill>
                  <a:srgbClr val="1F588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9100"/>
          </a:xfrm>
        </p:spPr>
        <p:txBody>
          <a:bodyPr/>
          <a:lstStyle>
            <a:lvl1pPr>
              <a:buClr>
                <a:srgbClr val="27A3D9"/>
              </a:buClr>
              <a:buSzPct val="100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buClr>
                <a:srgbClr val="27A3D9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27A3D9"/>
              </a:buClr>
              <a:buSzPct val="150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27A3D9"/>
              </a:buClr>
              <a:buSzPct val="150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27A3D9"/>
              </a:buClr>
              <a:buSzPct val="150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1491" y="6416746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7A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1873" y="427206"/>
            <a:ext cx="1422636" cy="4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7755923" y="6400800"/>
            <a:ext cx="4436077" cy="457199"/>
          </a:xfrm>
          <a:prstGeom prst="rect">
            <a:avLst/>
          </a:prstGeom>
          <a:solidFill>
            <a:srgbClr val="27A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1085727"/>
            <a:ext cx="12192000" cy="0"/>
          </a:xfrm>
          <a:prstGeom prst="line">
            <a:avLst/>
          </a:prstGeom>
          <a:ln w="50800">
            <a:solidFill>
              <a:srgbClr val="269D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04800" y="6490127"/>
            <a:ext cx="5322276" cy="27699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Digital Transformation Realized™</a:t>
            </a:r>
            <a:endParaRPr lang="en-US" sz="12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9033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4590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967984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">
                <a:schemeClr val="tx1">
                  <a:lumMod val="85000"/>
                  <a:lumOff val="15000"/>
                  <a:alpha val="80000"/>
                </a:schemeClr>
              </a:gs>
              <a:gs pos="95000">
                <a:schemeClr val="tx1">
                  <a:lumMod val="85000"/>
                  <a:lumOff val="15000"/>
                  <a:alpha val="89000"/>
                </a:schemeClr>
              </a:gs>
              <a:gs pos="26000">
                <a:schemeClr val="tx1">
                  <a:lumMod val="85000"/>
                  <a:lumOff val="15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667286"/>
            <a:ext cx="7033846" cy="1912493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304800" y="4897087"/>
            <a:ext cx="7033846" cy="594126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>
            <a:off x="290111" y="4738433"/>
            <a:ext cx="100987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02890"/>
            <a:ext cx="2066227" cy="5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603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5540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4729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617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265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752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9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C737B-6556-4826-B39B-C29D272569ED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B7927-C468-4E27-9C53-C04C6D9E1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5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ugiefev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mailto:anne.bougie@gmail.com" TargetMode="External"/><Relationship Id="rId3" Type="http://schemas.openxmlformats.org/officeDocument/2006/relationships/hyperlink" Target="https://github.com/Bougiefever/AzureNoSqlDataPrimer" TargetMode="External"/><Relationship Id="rId7" Type="http://schemas.openxmlformats.org/officeDocument/2006/relationships/hyperlink" Target="https://docs.microsoft.com/en-us/azure/cosmos-db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imwebber.org/2011/02/on-sharding-graph-databases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://a.co/1YwtJ47" TargetMode="External"/><Relationship Id="rId10" Type="http://schemas.openxmlformats.org/officeDocument/2006/relationships/hyperlink" Target="https://github.com/Bougiefever" TargetMode="External"/><Relationship Id="rId4" Type="http://schemas.openxmlformats.org/officeDocument/2006/relationships/hyperlink" Target="https://ayende.com/blog/4500/that-no-sql-thing-column-family-databases" TargetMode="External"/><Relationship Id="rId9" Type="http://schemas.openxmlformats.org/officeDocument/2006/relationships/hyperlink" Target="http://www.bougiefever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name “</a:t>
            </a:r>
            <a:r>
              <a:rPr lang="en-US" b="1" dirty="0"/>
              <a:t>NoSQL</a:t>
            </a:r>
            <a:r>
              <a:rPr lang="en-US" dirty="0"/>
              <a:t>” was in fact first used by Carlo </a:t>
            </a:r>
            <a:r>
              <a:rPr lang="en-US" dirty="0" err="1"/>
              <a:t>Strozzi</a:t>
            </a:r>
            <a:r>
              <a:rPr lang="en-US" dirty="0"/>
              <a:t> in 1998 as the name of file-based database he was developing. It was a relational database.</a:t>
            </a:r>
          </a:p>
          <a:p>
            <a:r>
              <a:rPr lang="en-US" dirty="0"/>
              <a:t>Neal Ford coined the term Polyglot Programming in 2006</a:t>
            </a:r>
          </a:p>
          <a:p>
            <a:r>
              <a:rPr lang="en-US" dirty="0"/>
              <a:t>SABRE, a database still used in the airline industry, predates relational databases (however, they began using a relational database is 2001)</a:t>
            </a:r>
          </a:p>
          <a:p>
            <a:r>
              <a:rPr lang="en-US" dirty="0"/>
              <a:t>Ingres and System R were two early relational database prototypes in the 70s</a:t>
            </a:r>
          </a:p>
          <a:p>
            <a:r>
              <a:rPr lang="en-US" dirty="0"/>
              <a:t>The term "relational database" was invented by E. F. Codd at IBM in 1970</a:t>
            </a:r>
          </a:p>
          <a:p>
            <a:r>
              <a:rPr lang="en-US" dirty="0"/>
              <a:t>Some claim that “NoSQL” now means “Not Only SQL”, and that it isn’t anti-relational</a:t>
            </a:r>
          </a:p>
          <a:p>
            <a:r>
              <a:rPr lang="en-US" dirty="0"/>
              <a:t>Rackspace used the term “NoSQL” for a conference in 2009. </a:t>
            </a:r>
          </a:p>
          <a:p>
            <a:r>
              <a:rPr lang="en-US" dirty="0"/>
              <a:t>Terms: “Relational Winter” gives way to “Database Thaw” (ok, not a fact, but still fun)</a:t>
            </a:r>
          </a:p>
        </p:txBody>
      </p:sp>
    </p:spTree>
    <p:extLst>
      <p:ext uri="{BB962C8B-B14F-4D97-AF65-F5344CB8AC3E}">
        <p14:creationId xmlns:p14="http://schemas.microsoft.com/office/powerpoint/2010/main" val="419115278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5400964" y="327245"/>
            <a:ext cx="43227" cy="6281374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0423" y="327245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+mj-lt"/>
              </a:rPr>
              <a:t>SQL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783" y="351557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+mj-lt"/>
              </a:rPr>
              <a:t>NoSQL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63" y="3117272"/>
            <a:ext cx="1254400" cy="1926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353" y="2991844"/>
            <a:ext cx="1254400" cy="19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582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5400964" y="327245"/>
            <a:ext cx="43227" cy="6281374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0423" y="327245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+mj-lt"/>
              </a:rPr>
              <a:t>SQL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783" y="351557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+mj-lt"/>
              </a:rPr>
              <a:t>NoSQL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63" y="3117272"/>
            <a:ext cx="1254400" cy="1926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5" y="1125546"/>
            <a:ext cx="3792855" cy="5825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92" y="987001"/>
            <a:ext cx="620649" cy="9532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783" y="987001"/>
            <a:ext cx="620649" cy="9532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039" y="987001"/>
            <a:ext cx="620649" cy="9532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19" y="987001"/>
            <a:ext cx="620649" cy="95326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3992" y="2132244"/>
            <a:ext cx="3623276" cy="953262"/>
            <a:chOff x="5333092" y="2132244"/>
            <a:chExt cx="3623276" cy="95326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9883" y="2132244"/>
              <a:ext cx="620649" cy="95326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139" y="2132244"/>
              <a:ext cx="620649" cy="95326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5719" y="2132244"/>
              <a:ext cx="620649" cy="9532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092" y="2132244"/>
              <a:ext cx="620649" cy="95326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183992" y="3358371"/>
            <a:ext cx="3623276" cy="953262"/>
            <a:chOff x="5333092" y="2132244"/>
            <a:chExt cx="3623276" cy="95326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9883" y="2132244"/>
              <a:ext cx="620649" cy="95326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139" y="2132244"/>
              <a:ext cx="620649" cy="9532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5719" y="2132244"/>
              <a:ext cx="620649" cy="9532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092" y="2132244"/>
              <a:ext cx="620649" cy="953262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6183992" y="4584498"/>
            <a:ext cx="3623276" cy="953262"/>
            <a:chOff x="5333092" y="2132244"/>
            <a:chExt cx="3623276" cy="95326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9883" y="2132244"/>
              <a:ext cx="620649" cy="95326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139" y="2132244"/>
              <a:ext cx="620649" cy="9532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5719" y="2132244"/>
              <a:ext cx="620649" cy="95326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092" y="2132244"/>
              <a:ext cx="620649" cy="95326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6183992" y="5778091"/>
            <a:ext cx="3623276" cy="953262"/>
            <a:chOff x="5333092" y="2132244"/>
            <a:chExt cx="3623276" cy="95326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9883" y="2132244"/>
              <a:ext cx="620649" cy="95326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139" y="2132244"/>
              <a:ext cx="620649" cy="95326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5719" y="2132244"/>
              <a:ext cx="620649" cy="95326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092" y="2132244"/>
              <a:ext cx="620649" cy="953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9545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36124" y="1879696"/>
            <a:ext cx="3715474" cy="42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Mismatch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4613" y="199389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Order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2894" y="2578675"/>
            <a:ext cx="235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Player: </a:t>
            </a:r>
            <a:r>
              <a:rPr lang="en-US" sz="1400" dirty="0">
                <a:latin typeface="Arial Rounded MT Bold" panose="020F0704030504030204" pitchFamily="34" charset="0"/>
              </a:rPr>
              <a:t>Mojo </a:t>
            </a:r>
            <a:r>
              <a:rPr lang="en-US" sz="1400" dirty="0" err="1">
                <a:latin typeface="Arial Rounded MT Bold" panose="020F0704030504030204" pitchFamily="34" charset="0"/>
              </a:rPr>
              <a:t>Jojo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4613" y="3206884"/>
            <a:ext cx="247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In-App Purchase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893" y="2293775"/>
            <a:ext cx="182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Order Id: </a:t>
            </a:r>
            <a:r>
              <a:rPr lang="en-US" sz="1400" dirty="0">
                <a:latin typeface="Arial Rounded MT Bold" panose="020F0704030504030204" pitchFamily="34" charset="0"/>
              </a:rPr>
              <a:t>1234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427" y="44726"/>
            <a:ext cx="2218178" cy="17745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6188" y="4721373"/>
            <a:ext cx="193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Financial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4469" y="5090705"/>
            <a:ext cx="341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Credit Card: </a:t>
            </a:r>
            <a:r>
              <a:rPr lang="en-US" sz="1400" dirty="0">
                <a:latin typeface="Arial Rounded MT Bold" panose="020F0704030504030204" pitchFamily="34" charset="0"/>
              </a:rPr>
              <a:t>4012888888881881</a:t>
            </a:r>
            <a:endParaRPr lang="en-US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4469" y="5387188"/>
            <a:ext cx="28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Expiration:</a:t>
            </a:r>
            <a:r>
              <a:rPr lang="en-US" dirty="0"/>
              <a:t> </a:t>
            </a:r>
            <a:r>
              <a:rPr lang="en-US" sz="1400" dirty="0">
                <a:latin typeface="Arial Rounded MT Bold" panose="020F0704030504030204" pitchFamily="34" charset="0"/>
              </a:rPr>
              <a:t>5/2020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3516" y="1993893"/>
            <a:ext cx="3516259" cy="9802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516" y="3187510"/>
            <a:ext cx="3534387" cy="1312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3516" y="4713330"/>
            <a:ext cx="3534387" cy="1160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356677"/>
              </p:ext>
            </p:extLst>
          </p:nvPr>
        </p:nvGraphicFramePr>
        <p:xfrm>
          <a:off x="832894" y="3594018"/>
          <a:ext cx="3130955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4676">
                  <a:extLst>
                    <a:ext uri="{9D8B030D-6E8A-4147-A177-3AD203B41FA5}">
                      <a16:colId xmlns:a16="http://schemas.microsoft.com/office/drawing/2014/main" val="3936892741"/>
                    </a:ext>
                  </a:extLst>
                </a:gridCol>
                <a:gridCol w="970801">
                  <a:extLst>
                    <a:ext uri="{9D8B030D-6E8A-4147-A177-3AD203B41FA5}">
                      <a16:colId xmlns:a16="http://schemas.microsoft.com/office/drawing/2014/main" val="931285357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473757402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127950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Gems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3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59004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517136" y="156683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Order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17136" y="2735972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Player Assets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7136" y="396891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Line Items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01061"/>
              </p:ext>
            </p:extLst>
          </p:nvPr>
        </p:nvGraphicFramePr>
        <p:xfrm>
          <a:off x="5517136" y="1875356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3168378661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94119833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206326162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326897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792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67996"/>
              </p:ext>
            </p:extLst>
          </p:nvPr>
        </p:nvGraphicFramePr>
        <p:xfrm>
          <a:off x="5517136" y="4246631"/>
          <a:ext cx="597744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3588953529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983221631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19959371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982854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22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12524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6893"/>
              </p:ext>
            </p:extLst>
          </p:nvPr>
        </p:nvGraphicFramePr>
        <p:xfrm>
          <a:off x="5517136" y="3033558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2234609780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762185242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149643033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02234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2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06177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35375"/>
              </p:ext>
            </p:extLst>
          </p:nvPr>
        </p:nvGraphicFramePr>
        <p:xfrm>
          <a:off x="5517136" y="5816641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1099043305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439352318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70633986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62778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771718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517136" y="553815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Credit Card</a:t>
            </a:r>
          </a:p>
        </p:txBody>
      </p:sp>
      <p:cxnSp>
        <p:nvCxnSpPr>
          <p:cNvPr id="12" name="Connector: Curved 11"/>
          <p:cNvCxnSpPr>
            <a:stCxn id="15" idx="0"/>
            <a:endCxn id="42" idx="0"/>
          </p:cNvCxnSpPr>
          <p:nvPr/>
        </p:nvCxnSpPr>
        <p:spPr>
          <a:xfrm rot="5400000" flipH="1" flipV="1">
            <a:off x="4916340" y="-1295743"/>
            <a:ext cx="418419" cy="6760618"/>
          </a:xfrm>
          <a:prstGeom prst="curvedConnector3">
            <a:avLst>
              <a:gd name="adj1" fmla="val 154634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>
            <a:stCxn id="3" idx="0"/>
            <a:endCxn id="44" idx="0"/>
          </p:cNvCxnSpPr>
          <p:nvPr/>
        </p:nvCxnSpPr>
        <p:spPr>
          <a:xfrm rot="16200000" flipH="1">
            <a:off x="5030998" y="-441301"/>
            <a:ext cx="454883" cy="6494835"/>
          </a:xfrm>
          <a:prstGeom prst="curvedConnector3">
            <a:avLst>
              <a:gd name="adj1" fmla="val -50255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endCxn id="43" idx="0"/>
          </p:cNvCxnSpPr>
          <p:nvPr/>
        </p:nvCxnSpPr>
        <p:spPr>
          <a:xfrm>
            <a:off x="1979271" y="3610872"/>
            <a:ext cx="6526587" cy="635759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/>
          <p:cNvCxnSpPr>
            <a:endCxn id="45" idx="0"/>
          </p:cNvCxnSpPr>
          <p:nvPr/>
        </p:nvCxnSpPr>
        <p:spPr>
          <a:xfrm>
            <a:off x="1671074" y="4856545"/>
            <a:ext cx="6834784" cy="960096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69848" y="1835858"/>
            <a:ext cx="10022025" cy="4821546"/>
            <a:chOff x="1069848" y="688769"/>
            <a:chExt cx="10022025" cy="5197846"/>
          </a:xfrm>
        </p:grpSpPr>
        <p:sp>
          <p:nvSpPr>
            <p:cNvPr id="7" name="Rectangle 6"/>
            <p:cNvSpPr/>
            <p:nvPr/>
          </p:nvSpPr>
          <p:spPr>
            <a:xfrm>
              <a:off x="1069848" y="688769"/>
              <a:ext cx="10022025" cy="519784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42995" y="1600599"/>
              <a:ext cx="445574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 </a:t>
              </a:r>
              <a:r>
                <a:rPr lang="en-US" b="1" dirty="0"/>
                <a:t>object-relational impedance mismatch</a:t>
              </a:r>
              <a:r>
                <a:rPr lang="en-US" dirty="0"/>
                <a:t> is a set of conceptual and technical difficulties that are often encountered when a relational database management system (RDBMS) is being served by an application program (or multiple application programs) written in an object-oriented programming language or style, particularly because objects or class definitions must be mapped to database tables defined by relational schema.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53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  <p:bldP spid="3" grpId="0"/>
      <p:bldP spid="4" grpId="0"/>
      <p:bldP spid="15" grpId="0"/>
      <p:bldP spid="18" grpId="0"/>
      <p:bldP spid="19" grpId="0"/>
      <p:bldP spid="22" grpId="0"/>
      <p:bldP spid="25" grpId="0" animBg="1"/>
      <p:bldP spid="26" grpId="0" animBg="1"/>
      <p:bldP spid="27" grpId="0" animBg="1"/>
      <p:bldP spid="35" grpId="0"/>
      <p:bldP spid="37" grpId="0"/>
      <p:bldP spid="4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36124" y="1879696"/>
            <a:ext cx="3715474" cy="42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Mismatch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4613" y="199389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Order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2894" y="2578675"/>
            <a:ext cx="235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Player: </a:t>
            </a:r>
            <a:r>
              <a:rPr lang="en-US" sz="1400" dirty="0">
                <a:latin typeface="Arial Rounded MT Bold" panose="020F0704030504030204" pitchFamily="34" charset="0"/>
              </a:rPr>
              <a:t>Mojo </a:t>
            </a:r>
            <a:r>
              <a:rPr lang="en-US" sz="1400" dirty="0" err="1">
                <a:latin typeface="Arial Rounded MT Bold" panose="020F0704030504030204" pitchFamily="34" charset="0"/>
              </a:rPr>
              <a:t>Jojo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4613" y="3206884"/>
            <a:ext cx="247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In-App Purchase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893" y="2293775"/>
            <a:ext cx="182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Order Id: </a:t>
            </a:r>
            <a:r>
              <a:rPr lang="en-US" sz="1400" dirty="0">
                <a:latin typeface="Arial Rounded MT Bold" panose="020F0704030504030204" pitchFamily="34" charset="0"/>
              </a:rPr>
              <a:t>1234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427" y="44726"/>
            <a:ext cx="2218178" cy="17745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6188" y="4721373"/>
            <a:ext cx="193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Financial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4469" y="5090705"/>
            <a:ext cx="341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Credit Card: </a:t>
            </a:r>
            <a:r>
              <a:rPr lang="en-US" sz="1400" dirty="0">
                <a:latin typeface="Arial Rounded MT Bold" panose="020F0704030504030204" pitchFamily="34" charset="0"/>
              </a:rPr>
              <a:t>4012888888881881</a:t>
            </a:r>
            <a:endParaRPr lang="en-US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4469" y="5387188"/>
            <a:ext cx="28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Expiration:</a:t>
            </a:r>
            <a:r>
              <a:rPr lang="en-US" dirty="0"/>
              <a:t> </a:t>
            </a:r>
            <a:r>
              <a:rPr lang="en-US" sz="1400" dirty="0">
                <a:latin typeface="Arial Rounded MT Bold" panose="020F0704030504030204" pitchFamily="34" charset="0"/>
              </a:rPr>
              <a:t>5/2020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3516" y="1993893"/>
            <a:ext cx="3516259" cy="9802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516" y="3187510"/>
            <a:ext cx="3534387" cy="1312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3516" y="4713330"/>
            <a:ext cx="3534387" cy="1160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832894" y="3594018"/>
          <a:ext cx="3130955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4676">
                  <a:extLst>
                    <a:ext uri="{9D8B030D-6E8A-4147-A177-3AD203B41FA5}">
                      <a16:colId xmlns:a16="http://schemas.microsoft.com/office/drawing/2014/main" val="3936892741"/>
                    </a:ext>
                  </a:extLst>
                </a:gridCol>
                <a:gridCol w="970801">
                  <a:extLst>
                    <a:ext uri="{9D8B030D-6E8A-4147-A177-3AD203B41FA5}">
                      <a16:colId xmlns:a16="http://schemas.microsoft.com/office/drawing/2014/main" val="931285357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473757402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127950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Gems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3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59004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517136" y="156683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Order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17136" y="2735972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Player Assets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7136" y="396891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Line Items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5517136" y="1875356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3168378661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94119833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206326162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326897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792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517136" y="4246631"/>
          <a:ext cx="597744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3588953529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983221631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19959371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982854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22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12524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5517136" y="3033558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2234609780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762185242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2149643033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02234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2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06177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5517136" y="5816641"/>
          <a:ext cx="5977444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4361">
                  <a:extLst>
                    <a:ext uri="{9D8B030D-6E8A-4147-A177-3AD203B41FA5}">
                      <a16:colId xmlns:a16="http://schemas.microsoft.com/office/drawing/2014/main" val="1099043305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1439352318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706339866"/>
                    </a:ext>
                  </a:extLst>
                </a:gridCol>
                <a:gridCol w="1494361">
                  <a:extLst>
                    <a:ext uri="{9D8B030D-6E8A-4147-A177-3AD203B41FA5}">
                      <a16:colId xmlns:a16="http://schemas.microsoft.com/office/drawing/2014/main" val="62778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771718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517136" y="553815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Credit Card</a:t>
            </a:r>
          </a:p>
        </p:txBody>
      </p:sp>
      <p:cxnSp>
        <p:nvCxnSpPr>
          <p:cNvPr id="12" name="Connector: Curved 11"/>
          <p:cNvCxnSpPr>
            <a:stCxn id="15" idx="0"/>
            <a:endCxn id="42" idx="0"/>
          </p:cNvCxnSpPr>
          <p:nvPr/>
        </p:nvCxnSpPr>
        <p:spPr>
          <a:xfrm rot="5400000" flipH="1" flipV="1">
            <a:off x="4916340" y="-1295743"/>
            <a:ext cx="418419" cy="6760618"/>
          </a:xfrm>
          <a:prstGeom prst="curvedConnector3">
            <a:avLst>
              <a:gd name="adj1" fmla="val 154634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>
            <a:stCxn id="3" idx="0"/>
            <a:endCxn id="44" idx="0"/>
          </p:cNvCxnSpPr>
          <p:nvPr/>
        </p:nvCxnSpPr>
        <p:spPr>
          <a:xfrm rot="16200000" flipH="1">
            <a:off x="5030998" y="-441301"/>
            <a:ext cx="454883" cy="6494835"/>
          </a:xfrm>
          <a:prstGeom prst="curvedConnector3">
            <a:avLst>
              <a:gd name="adj1" fmla="val -50255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endCxn id="43" idx="0"/>
          </p:cNvCxnSpPr>
          <p:nvPr/>
        </p:nvCxnSpPr>
        <p:spPr>
          <a:xfrm>
            <a:off x="1979271" y="3610872"/>
            <a:ext cx="6526587" cy="635759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/>
          <p:cNvCxnSpPr>
            <a:endCxn id="45" idx="0"/>
          </p:cNvCxnSpPr>
          <p:nvPr/>
        </p:nvCxnSpPr>
        <p:spPr>
          <a:xfrm>
            <a:off x="1671074" y="4856545"/>
            <a:ext cx="6834784" cy="960096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858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0296" y="1881953"/>
            <a:ext cx="3715474" cy="42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8785" y="199615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066" y="2580932"/>
            <a:ext cx="235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Player: </a:t>
            </a:r>
            <a:r>
              <a:rPr lang="en-US" sz="1400" dirty="0">
                <a:latin typeface="Arial Rounded MT Bold" panose="020F0704030504030204" pitchFamily="34" charset="0"/>
              </a:rPr>
              <a:t>Mojo </a:t>
            </a:r>
            <a:r>
              <a:rPr lang="en-US" sz="1400" dirty="0" err="1">
                <a:latin typeface="Arial Rounded MT Bold" panose="020F0704030504030204" pitchFamily="34" charset="0"/>
              </a:rPr>
              <a:t>Jojo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8785" y="3209141"/>
            <a:ext cx="247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In-App Purchase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065" y="2296032"/>
            <a:ext cx="182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Order Id: </a:t>
            </a:r>
            <a:r>
              <a:rPr lang="en-US" sz="1400" dirty="0">
                <a:latin typeface="Arial Rounded MT Bold" panose="020F0704030504030204" pitchFamily="34" charset="0"/>
              </a:rPr>
              <a:t>1234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360" y="4723630"/>
            <a:ext cx="193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Financial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8641" y="5092962"/>
            <a:ext cx="341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Credit Card: </a:t>
            </a:r>
            <a:r>
              <a:rPr lang="en-US" sz="1400" dirty="0">
                <a:latin typeface="Arial Rounded MT Bold" panose="020F0704030504030204" pitchFamily="34" charset="0"/>
              </a:rPr>
              <a:t>4012888888881881</a:t>
            </a:r>
            <a:endParaRPr lang="en-US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8641" y="5389445"/>
            <a:ext cx="28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Rounded MT Bold" panose="020F0704030504030204" pitchFamily="34" charset="0"/>
              </a:rPr>
              <a:t>Expiration:</a:t>
            </a:r>
            <a:r>
              <a:rPr lang="en-US" dirty="0"/>
              <a:t> </a:t>
            </a:r>
            <a:r>
              <a:rPr lang="en-US" sz="1400" dirty="0">
                <a:latin typeface="Arial Rounded MT Bold" panose="020F0704030504030204" pitchFamily="34" charset="0"/>
              </a:rPr>
              <a:t>5/2020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7688" y="1996150"/>
            <a:ext cx="3516259" cy="9802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7688" y="3189767"/>
            <a:ext cx="3534387" cy="1312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7688" y="4715587"/>
            <a:ext cx="3534387" cy="1160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125512"/>
              </p:ext>
            </p:extLst>
          </p:nvPr>
        </p:nvGraphicFramePr>
        <p:xfrm>
          <a:off x="937066" y="3596275"/>
          <a:ext cx="3130955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4676">
                  <a:extLst>
                    <a:ext uri="{9D8B030D-6E8A-4147-A177-3AD203B41FA5}">
                      <a16:colId xmlns:a16="http://schemas.microsoft.com/office/drawing/2014/main" val="3936892741"/>
                    </a:ext>
                  </a:extLst>
                </a:gridCol>
                <a:gridCol w="970801">
                  <a:extLst>
                    <a:ext uri="{9D8B030D-6E8A-4147-A177-3AD203B41FA5}">
                      <a16:colId xmlns:a16="http://schemas.microsoft.com/office/drawing/2014/main" val="931285357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473757402"/>
                    </a:ext>
                  </a:extLst>
                </a:gridCol>
                <a:gridCol w="782739">
                  <a:extLst>
                    <a:ext uri="{9D8B030D-6E8A-4147-A177-3AD203B41FA5}">
                      <a16:colId xmlns:a16="http://schemas.microsoft.com/office/drawing/2014/main" val="127950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Gems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rial Rounded MT Bold" panose="020F0704030504030204" pitchFamily="34" charset="0"/>
                        </a:rPr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3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Rounded MT Bold" panose="020F0704030504030204" pitchFamily="34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59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75767" y="1599563"/>
            <a:ext cx="49886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dirty="0" err="1"/>
              <a:t>orderId</a:t>
            </a:r>
            <a:r>
              <a:rPr lang="en-US" dirty="0"/>
              <a:t>: 1234,</a:t>
            </a:r>
          </a:p>
          <a:p>
            <a:r>
              <a:rPr lang="en-US" dirty="0"/>
              <a:t>	player: ‘Mojo </a:t>
            </a:r>
            <a:r>
              <a:rPr lang="en-US" dirty="0" err="1"/>
              <a:t>Jojo</a:t>
            </a:r>
            <a:r>
              <a:rPr lang="en-US" dirty="0"/>
              <a:t>’,</a:t>
            </a:r>
          </a:p>
          <a:p>
            <a:r>
              <a:rPr lang="en-US" dirty="0"/>
              <a:t>	</a:t>
            </a:r>
            <a:r>
              <a:rPr lang="en-US" dirty="0" err="1"/>
              <a:t>inAppPurchase</a:t>
            </a:r>
            <a:r>
              <a:rPr lang="en-US" dirty="0"/>
              <a:t> {</a:t>
            </a:r>
          </a:p>
          <a:p>
            <a:r>
              <a:rPr lang="en-US" dirty="0"/>
              <a:t>		date: 1/1/2017,</a:t>
            </a:r>
          </a:p>
          <a:p>
            <a:r>
              <a:rPr lang="en-US" dirty="0"/>
              <a:t>		items: [</a:t>
            </a:r>
          </a:p>
          <a:p>
            <a:pPr lvl="1"/>
            <a:r>
              <a:rPr lang="en-US" dirty="0"/>
              <a:t>		{ </a:t>
            </a:r>
          </a:p>
          <a:p>
            <a:pPr lvl="1"/>
            <a:r>
              <a:rPr lang="en-US" dirty="0"/>
              <a:t>			</a:t>
            </a:r>
            <a:r>
              <a:rPr lang="en-US" dirty="0" err="1"/>
              <a:t>objectType</a:t>
            </a:r>
            <a:r>
              <a:rPr lang="en-US" dirty="0"/>
              <a:t>: ‘Gem’,</a:t>
            </a:r>
          </a:p>
          <a:p>
            <a:pPr lvl="1"/>
            <a:r>
              <a:rPr lang="en-US" dirty="0"/>
              <a:t>		  	quantity: 250,</a:t>
            </a:r>
          </a:p>
          <a:p>
            <a:pPr lvl="1"/>
            <a:r>
              <a:rPr lang="en-US" dirty="0"/>
              <a:t>                 	</a:t>
            </a:r>
            <a:r>
              <a:rPr lang="en-US" dirty="0" err="1"/>
              <a:t>priceEach</a:t>
            </a:r>
            <a:r>
              <a:rPr lang="en-US" dirty="0"/>
              <a:t>: 0.02</a:t>
            </a:r>
          </a:p>
          <a:p>
            <a:pPr lvl="1"/>
            <a:r>
              <a:rPr lang="en-US" dirty="0"/>
              <a:t>               },</a:t>
            </a:r>
          </a:p>
          <a:p>
            <a:pPr lvl="1"/>
            <a:r>
              <a:rPr lang="en-US" dirty="0"/>
              <a:t>               {</a:t>
            </a:r>
          </a:p>
          <a:p>
            <a:pPr lvl="1"/>
            <a:r>
              <a:rPr lang="en-US" dirty="0"/>
              <a:t>			</a:t>
            </a:r>
            <a:r>
              <a:rPr lang="en-US" dirty="0" err="1"/>
              <a:t>objectType</a:t>
            </a:r>
            <a:r>
              <a:rPr lang="en-US" dirty="0"/>
              <a:t>: ‘Potion’,</a:t>
            </a:r>
          </a:p>
          <a:p>
            <a:pPr lvl="1"/>
            <a:r>
              <a:rPr lang="en-US" dirty="0"/>
              <a:t>			quantity: 10,</a:t>
            </a:r>
          </a:p>
          <a:p>
            <a:pPr lvl="1"/>
            <a:r>
              <a:rPr lang="en-US" dirty="0"/>
              <a:t>			</a:t>
            </a:r>
            <a:r>
              <a:rPr lang="en-US" dirty="0" err="1"/>
              <a:t>priceEach</a:t>
            </a:r>
            <a:r>
              <a:rPr lang="en-US" dirty="0"/>
              <a:t>: 1.00</a:t>
            </a:r>
          </a:p>
          <a:p>
            <a:pPr lvl="1"/>
            <a:r>
              <a:rPr lang="en-US" dirty="0"/>
              <a:t>		}</a:t>
            </a:r>
          </a:p>
          <a:p>
            <a:r>
              <a:rPr lang="en-US" dirty="0"/>
              <a:t>		]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…</a:t>
            </a:r>
          </a:p>
          <a:p>
            <a:endParaRPr lang="en-US" dirty="0"/>
          </a:p>
        </p:txBody>
      </p:sp>
      <p:sp>
        <p:nvSpPr>
          <p:cNvPr id="3" name="Arrow: Right 2"/>
          <p:cNvSpPr/>
          <p:nvPr/>
        </p:nvSpPr>
        <p:spPr>
          <a:xfrm>
            <a:off x="4953965" y="3596275"/>
            <a:ext cx="1666754" cy="74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(Document)</a:t>
            </a:r>
          </a:p>
        </p:txBody>
      </p:sp>
    </p:spTree>
    <p:extLst>
      <p:ext uri="{BB962C8B-B14F-4D97-AF65-F5344CB8AC3E}">
        <p14:creationId xmlns:p14="http://schemas.microsoft.com/office/powerpoint/2010/main" val="30250373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05806" y="1024710"/>
            <a:ext cx="3956547" cy="2249736"/>
            <a:chOff x="1008993" y="898634"/>
            <a:chExt cx="3956547" cy="2249736"/>
          </a:xfrm>
        </p:grpSpPr>
        <p:sp>
          <p:nvSpPr>
            <p:cNvPr id="24" name="Oval 23"/>
            <p:cNvSpPr/>
            <p:nvPr/>
          </p:nvSpPr>
          <p:spPr>
            <a:xfrm>
              <a:off x="1008993" y="898634"/>
              <a:ext cx="3956547" cy="2249736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65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222" y="1332493"/>
              <a:ext cx="2634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Document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50010" y="4658750"/>
            <a:ext cx="4869151" cy="1997486"/>
            <a:chOff x="5853197" y="4532674"/>
            <a:chExt cx="4869151" cy="1997486"/>
          </a:xfrm>
        </p:grpSpPr>
        <p:sp>
          <p:nvSpPr>
            <p:cNvPr id="27" name="Oval 26"/>
            <p:cNvSpPr/>
            <p:nvPr/>
          </p:nvSpPr>
          <p:spPr>
            <a:xfrm>
              <a:off x="5853197" y="4532674"/>
              <a:ext cx="3751594" cy="1997486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65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88301" y="4968751"/>
              <a:ext cx="4734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Column Family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3874" y="3675224"/>
            <a:ext cx="3751594" cy="1997486"/>
            <a:chOff x="407061" y="3549148"/>
            <a:chExt cx="3751594" cy="1997486"/>
          </a:xfrm>
        </p:grpSpPr>
        <p:sp>
          <p:nvSpPr>
            <p:cNvPr id="30" name="Oval 29"/>
            <p:cNvSpPr/>
            <p:nvPr/>
          </p:nvSpPr>
          <p:spPr>
            <a:xfrm>
              <a:off x="407061" y="3549148"/>
              <a:ext cx="3751594" cy="1997486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65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6284" y="3854370"/>
              <a:ext cx="1655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Graph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50010" y="254486"/>
            <a:ext cx="5730166" cy="4207107"/>
            <a:chOff x="5853197" y="128410"/>
            <a:chExt cx="5730166" cy="4207107"/>
          </a:xfrm>
        </p:grpSpPr>
        <p:sp>
          <p:nvSpPr>
            <p:cNvPr id="33" name="Oval 32"/>
            <p:cNvSpPr/>
            <p:nvPr/>
          </p:nvSpPr>
          <p:spPr>
            <a:xfrm>
              <a:off x="5853197" y="128410"/>
              <a:ext cx="5687161" cy="420710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65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26219" y="668397"/>
              <a:ext cx="3957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Key-Value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27481" y="2193190"/>
            <a:ext cx="281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 Rounded MT Bold" panose="020F0704030504030204" pitchFamily="34" charset="0"/>
              </a:rPr>
              <a:t>DocumentDb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6895" y="2277702"/>
            <a:ext cx="440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Azure Table Service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69442" y="2881198"/>
            <a:ext cx="399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Azure </a:t>
            </a:r>
            <a:r>
              <a:rPr lang="en-US" sz="2800" dirty="0" err="1">
                <a:latin typeface="Arial Rounded MT Bold" panose="020F0704030504030204" pitchFamily="34" charset="0"/>
              </a:rPr>
              <a:t>Redis</a:t>
            </a:r>
            <a:r>
              <a:rPr lang="en-US" sz="2800" dirty="0">
                <a:latin typeface="Arial Rounded MT Bold" panose="020F0704030504030204" pitchFamily="34" charset="0"/>
              </a:rPr>
              <a:t> Cache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2533" y="5741155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Azure </a:t>
            </a:r>
            <a:r>
              <a:rPr lang="en-US" sz="2800" dirty="0" err="1">
                <a:latin typeface="Arial Rounded MT Bold" panose="020F0704030504030204" pitchFamily="34" charset="0"/>
              </a:rPr>
              <a:t>Hbase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7499" y="134112"/>
            <a:ext cx="2690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NoSQL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06336" y="4649382"/>
            <a:ext cx="339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Gremlin</a:t>
            </a:r>
          </a:p>
        </p:txBody>
      </p:sp>
    </p:spTree>
    <p:extLst>
      <p:ext uri="{BB962C8B-B14F-4D97-AF65-F5344CB8AC3E}">
        <p14:creationId xmlns:p14="http://schemas.microsoft.com/office/powerpoint/2010/main" val="12445350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0" name="Oval 7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2" name="Oval 9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3" name="Oval 9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Key Value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22" y="1650410"/>
            <a:ext cx="3871445" cy="34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08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 Service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Fast reads &amp; writes</a:t>
            </a:r>
          </a:p>
          <a:p>
            <a:r>
              <a:rPr lang="en-US" dirty="0"/>
              <a:t>Flat data structure</a:t>
            </a:r>
          </a:p>
          <a:p>
            <a:r>
              <a:rPr lang="en-US" dirty="0"/>
              <a:t>Schema-less</a:t>
            </a:r>
          </a:p>
          <a:p>
            <a:pPr lvl="1"/>
            <a:r>
              <a:rPr lang="en-US" dirty="0"/>
              <a:t>Partition key</a:t>
            </a:r>
          </a:p>
          <a:p>
            <a:pPr lvl="1"/>
            <a:r>
              <a:rPr lang="en-US" dirty="0"/>
              <a:t>Row key</a:t>
            </a:r>
          </a:p>
          <a:p>
            <a:pPr lvl="1"/>
            <a:r>
              <a:rPr lang="en-US" dirty="0"/>
              <a:t>Time stamp</a:t>
            </a:r>
          </a:p>
          <a:p>
            <a:r>
              <a:rPr lang="en-US" dirty="0"/>
              <a:t>Service will scale out using partition key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77" y="1825286"/>
            <a:ext cx="5515936" cy="40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74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1AA4-3C92-4F61-B721-B1E93F61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1AEB0-1B35-4E43-8614-374F6F41D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1989" y="2193925"/>
            <a:ext cx="4570535" cy="39782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B52336-AD10-474C-A985-32DFEF73A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07933" y="2193925"/>
            <a:ext cx="4667271" cy="3978275"/>
          </a:xfrm>
        </p:spPr>
      </p:pic>
    </p:spTree>
    <p:extLst>
      <p:ext uri="{BB962C8B-B14F-4D97-AF65-F5344CB8AC3E}">
        <p14:creationId xmlns:p14="http://schemas.microsoft.com/office/powerpoint/2010/main" val="41011834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173" y="2193036"/>
            <a:ext cx="4672981" cy="3980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Azure </a:t>
            </a:r>
            <a:r>
              <a:rPr lang="en-US" dirty="0" err="1"/>
              <a:t>Redis</a:t>
            </a:r>
            <a:r>
              <a:rPr lang="en-US" dirty="0"/>
              <a:t>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21408"/>
            <a:ext cx="4773168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memory key-value store</a:t>
            </a:r>
          </a:p>
          <a:p>
            <a:r>
              <a:rPr lang="en-US" dirty="0"/>
              <a:t>Very fast reads (faster than table storage),</a:t>
            </a:r>
          </a:p>
          <a:p>
            <a:r>
              <a:rPr lang="en-US" dirty="0"/>
              <a:t>Used as a database, cache and message broker</a:t>
            </a:r>
          </a:p>
          <a:p>
            <a:r>
              <a:rPr lang="en-US" dirty="0"/>
              <a:t>Transactions</a:t>
            </a:r>
          </a:p>
          <a:p>
            <a:r>
              <a:rPr lang="en-US" dirty="0"/>
              <a:t>Expiration of items</a:t>
            </a:r>
          </a:p>
        </p:txBody>
      </p:sp>
    </p:spTree>
    <p:extLst>
      <p:ext uri="{BB962C8B-B14F-4D97-AF65-F5344CB8AC3E}">
        <p14:creationId xmlns:p14="http://schemas.microsoft.com/office/powerpoint/2010/main" val="18811444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Which Azure Database Option Should I Choose?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784373" y="3944124"/>
            <a:ext cx="405829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Anne Bougie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Senior Software Developer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j-ea"/>
              </a:rPr>
              <a:t>Concurrency, Inc.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Twitter: @</a:t>
            </a:r>
            <a:r>
              <a:rPr lang="en-US" sz="2400" dirty="0" err="1">
                <a:solidFill>
                  <a:prstClr val="white"/>
                </a:solidFill>
                <a:latin typeface="Segoe UI"/>
              </a:rPr>
              <a:t>bougiefever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373" y="1592504"/>
            <a:ext cx="2149563" cy="214956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26308" y="5331984"/>
            <a:ext cx="5803804" cy="599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Understanding Database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3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2" name="Rectangle 1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9" name="Oval 1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0" name="Oval 14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2" name="Rectangle 1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4" name="Rectangle 1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61" name="Oval 16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2" name="Oval 16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001" y="1388911"/>
            <a:ext cx="4227410" cy="4011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3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6165856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DocumentDb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4288" y="2995542"/>
            <a:ext cx="4754562" cy="2375040"/>
          </a:xfr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Stores data in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Schema-less</a:t>
            </a:r>
          </a:p>
          <a:p>
            <a:r>
              <a:rPr lang="en-US" dirty="0"/>
              <a:t>Stores complex, hierarchical data</a:t>
            </a:r>
          </a:p>
          <a:p>
            <a:r>
              <a:rPr lang="en-US" dirty="0"/>
              <a:t>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41640100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7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4" name="Oval 9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5" name="Oval 9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Rectangle 9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Rectangle 9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6" name="Oval 10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1507765" y="1388911"/>
            <a:ext cx="5457881" cy="4011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Column Family</a:t>
            </a:r>
          </a:p>
        </p:txBody>
      </p:sp>
    </p:spTree>
    <p:extLst>
      <p:ext uri="{BB962C8B-B14F-4D97-AF65-F5344CB8AC3E}">
        <p14:creationId xmlns:p14="http://schemas.microsoft.com/office/powerpoint/2010/main" val="271605580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Part of the Hadoop eco system</a:t>
            </a:r>
          </a:p>
          <a:p>
            <a:r>
              <a:rPr lang="en-US" dirty="0"/>
              <a:t>Commonly augmented with Hive</a:t>
            </a:r>
          </a:p>
          <a:p>
            <a:r>
              <a:rPr lang="en-US" dirty="0"/>
              <a:t>Can handle very large amounts of writes in a short period of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337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3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7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kern="1200" cap="none" baseline="0" dirty="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Graph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9747" y="1008800"/>
            <a:ext cx="4661033" cy="47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282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Gremlin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and relationships</a:t>
            </a:r>
          </a:p>
          <a:p>
            <a:r>
              <a:rPr lang="en-US" dirty="0"/>
              <a:t>Data with many complex relationships</a:t>
            </a:r>
          </a:p>
          <a:p>
            <a:r>
              <a:rPr lang="en-US" dirty="0"/>
              <a:t>Typically used to augment the system of record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13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5409" y="357354"/>
            <a:ext cx="2743200" cy="2743200"/>
            <a:chOff x="1008993" y="898634"/>
            <a:chExt cx="3956547" cy="2249736"/>
          </a:xfrm>
          <a:solidFill>
            <a:schemeClr val="accent1">
              <a:alpha val="6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1008993" y="898634"/>
              <a:ext cx="3956547" cy="2249736"/>
            </a:xfrm>
            <a:prstGeom prst="ellipse">
              <a:avLst/>
            </a:prstGeom>
            <a:grpFill/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96067" y="1783711"/>
              <a:ext cx="3782400" cy="4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Document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05038" y="2357700"/>
            <a:ext cx="2743200" cy="2743200"/>
            <a:chOff x="2509752" y="115340"/>
            <a:chExt cx="3956547" cy="2249736"/>
          </a:xfrm>
          <a:solidFill>
            <a:schemeClr val="accent1">
              <a:alpha val="60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2509752" y="115340"/>
              <a:ext cx="3956547" cy="2249736"/>
            </a:xfrm>
            <a:prstGeom prst="ellipse">
              <a:avLst/>
            </a:prstGeom>
            <a:grpFill/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3128" y="798487"/>
              <a:ext cx="3782399" cy="88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Column Family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48697" y="1190345"/>
            <a:ext cx="2743200" cy="2743200"/>
            <a:chOff x="3400506" y="867898"/>
            <a:chExt cx="3956547" cy="2249736"/>
          </a:xfrm>
          <a:solidFill>
            <a:schemeClr val="accent1">
              <a:alpha val="60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400506" y="867898"/>
              <a:ext cx="3956547" cy="2249736"/>
            </a:xfrm>
            <a:prstGeom prst="ellipse">
              <a:avLst/>
            </a:prstGeom>
            <a:grpFill/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74654" y="1752975"/>
              <a:ext cx="3782399" cy="4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Key Value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28589" y="3595950"/>
            <a:ext cx="2743200" cy="2743200"/>
            <a:chOff x="1008993" y="898634"/>
            <a:chExt cx="3956547" cy="2249736"/>
          </a:xfrm>
          <a:solidFill>
            <a:schemeClr val="accent1">
              <a:alpha val="61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1008993" y="898634"/>
              <a:ext cx="3956547" cy="2249736"/>
            </a:xfrm>
            <a:prstGeom prst="ellipse">
              <a:avLst/>
            </a:prstGeom>
            <a:grpFill/>
            <a:effectLst/>
            <a:scene3d>
              <a:camera prst="orthographicFront"/>
              <a:lightRig rig="threePt" dir="t"/>
            </a:scene3d>
            <a:sp3d contourW="12700"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6067" y="1783526"/>
              <a:ext cx="3782400" cy="4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457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So How Do I Choose?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9132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31118" y="1578260"/>
            <a:ext cx="4659369" cy="4261412"/>
            <a:chOff x="5418881" y="2093976"/>
            <a:chExt cx="4659369" cy="4261412"/>
          </a:xfrm>
        </p:grpSpPr>
        <p:sp>
          <p:nvSpPr>
            <p:cNvPr id="14" name="Oval 13"/>
            <p:cNvSpPr/>
            <p:nvPr/>
          </p:nvSpPr>
          <p:spPr>
            <a:xfrm>
              <a:off x="6376966" y="2093976"/>
              <a:ext cx="2743200" cy="2743200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418881" y="3612188"/>
              <a:ext cx="2743200" cy="27432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35050" y="3612188"/>
              <a:ext cx="2743200" cy="27432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058137" y="2146461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Consistency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98426" y="4369702"/>
            <a:ext cx="174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Availability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18886" y="4119477"/>
            <a:ext cx="17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Tolerance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71249" y="2506043"/>
            <a:ext cx="143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</a:t>
            </a:r>
          </a:p>
          <a:p>
            <a:r>
              <a:rPr lang="en-US" dirty="0" err="1"/>
              <a:t>CosmosDB</a:t>
            </a:r>
            <a:endParaRPr lang="en-US" dirty="0"/>
          </a:p>
        </p:txBody>
      </p:sp>
      <p:cxnSp>
        <p:nvCxnSpPr>
          <p:cNvPr id="28" name="Straight Arrow Connector 27"/>
          <p:cNvCxnSpPr>
            <a:cxnSpLocks/>
            <a:stCxn id="26" idx="2"/>
          </p:cNvCxnSpPr>
          <p:nvPr/>
        </p:nvCxnSpPr>
        <p:spPr>
          <a:xfrm>
            <a:off x="3487993" y="3152374"/>
            <a:ext cx="1662742" cy="396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81264" y="2297329"/>
            <a:ext cx="255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 err="1"/>
              <a:t>Hbase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>
            <a:off x="6602470" y="2620495"/>
            <a:ext cx="2278794" cy="927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09510" y="5084112"/>
            <a:ext cx="231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Redis</a:t>
            </a:r>
            <a:r>
              <a:rPr lang="en-US" dirty="0"/>
              <a:t> Cache</a:t>
            </a:r>
          </a:p>
          <a:p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909215" y="4542559"/>
            <a:ext cx="2900295" cy="967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909214" y="764693"/>
            <a:ext cx="3437985" cy="3308618"/>
            <a:chOff x="5909214" y="764693"/>
            <a:chExt cx="3437985" cy="3308618"/>
          </a:xfrm>
        </p:grpSpPr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5909214" y="1134025"/>
              <a:ext cx="2173829" cy="29392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18886" y="764693"/>
              <a:ext cx="2528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Never </a:t>
              </a:r>
              <a:r>
                <a:rPr lang="en-US" dirty="0" err="1"/>
                <a:t>Gonna</a:t>
              </a:r>
              <a:r>
                <a:rPr lang="en-US" dirty="0"/>
                <a:t> Get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8032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r>
              <a:rPr lang="en-US" dirty="0"/>
              <a:t>What are the relationships</a:t>
            </a:r>
          </a:p>
          <a:p>
            <a:r>
              <a:rPr lang="en-US" dirty="0"/>
              <a:t>How much data, and how fast is it coming in</a:t>
            </a:r>
          </a:p>
          <a:p>
            <a:r>
              <a:rPr lang="en-US" dirty="0"/>
              <a:t>How the data will be accessed</a:t>
            </a:r>
          </a:p>
          <a:p>
            <a:r>
              <a:rPr lang="en-US" dirty="0"/>
              <a:t>Data access performance requirements</a:t>
            </a:r>
          </a:p>
          <a:p>
            <a:r>
              <a:rPr lang="en-US" dirty="0"/>
              <a:t>Consistency/Transactional requirements</a:t>
            </a:r>
          </a:p>
          <a:p>
            <a:r>
              <a:rPr lang="en-US" dirty="0"/>
              <a:t>Entity complexity</a:t>
            </a:r>
          </a:p>
          <a:p>
            <a:r>
              <a:rPr lang="en-US" dirty="0"/>
              <a:t>Programmer skill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094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Azure Storage Option Should I Choose?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629566"/>
            <a:ext cx="7766936" cy="16902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Anne Bougie</a:t>
            </a:r>
          </a:p>
          <a:p>
            <a:r>
              <a:rPr lang="en-US" dirty="0"/>
              <a:t>Senior Software Developer, Concurrency Inc.</a:t>
            </a:r>
          </a:p>
          <a:p>
            <a:r>
              <a:rPr lang="en-US" dirty="0"/>
              <a:t>@</a:t>
            </a:r>
            <a:r>
              <a:rPr lang="en-US" dirty="0" err="1"/>
              <a:t>bougiefever</a:t>
            </a:r>
            <a:endParaRPr lang="en-US" dirty="0"/>
          </a:p>
          <a:p>
            <a:r>
              <a:rPr lang="en-US" dirty="0">
                <a:hlinkClick r:id="rId3"/>
              </a:rPr>
              <a:t>http://www.bougiefever.com</a:t>
            </a:r>
            <a:endParaRPr lang="en-US" dirty="0"/>
          </a:p>
          <a:p>
            <a:r>
              <a:rPr lang="en-US" dirty="0"/>
              <a:t>https://github.com/bougiefever</a:t>
            </a:r>
          </a:p>
        </p:txBody>
      </p:sp>
    </p:spTree>
    <p:extLst>
      <p:ext uri="{BB962C8B-B14F-4D97-AF65-F5344CB8AC3E}">
        <p14:creationId xmlns:p14="http://schemas.microsoft.com/office/powerpoint/2010/main" val="314839998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Lots of data</a:t>
            </a:r>
          </a:p>
          <a:p>
            <a:r>
              <a:rPr lang="en-US" dirty="0"/>
              <a:t>Simple data structure</a:t>
            </a:r>
          </a:p>
          <a:p>
            <a:r>
              <a:rPr lang="en-US" dirty="0"/>
              <a:t>Quickly perform small read and write operations</a:t>
            </a:r>
          </a:p>
          <a:p>
            <a:r>
              <a:rPr lang="en-US" dirty="0"/>
              <a:t>Inexpensive, fairly simple</a:t>
            </a:r>
          </a:p>
          <a:p>
            <a:r>
              <a:rPr lang="en-US" dirty="0"/>
              <a:t>Need to add data items willy </a:t>
            </a:r>
            <a:r>
              <a:rPr lang="en-US" dirty="0" err="1"/>
              <a:t>nilly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Lots of data</a:t>
            </a:r>
          </a:p>
          <a:p>
            <a:r>
              <a:rPr lang="en-US" dirty="0"/>
              <a:t>Need high performance</a:t>
            </a:r>
          </a:p>
          <a:p>
            <a:r>
              <a:rPr lang="en-US" dirty="0"/>
              <a:t>More complex data structure</a:t>
            </a:r>
          </a:p>
          <a:p>
            <a:r>
              <a:rPr lang="en-US" dirty="0"/>
              <a:t>Need to add data items willy </a:t>
            </a:r>
            <a:r>
              <a:rPr lang="en-US" dirty="0" err="1"/>
              <a:t>nilly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Lots of data</a:t>
            </a:r>
          </a:p>
          <a:p>
            <a:r>
              <a:rPr lang="en-US" dirty="0"/>
              <a:t>Insanely huge amounts of data</a:t>
            </a:r>
          </a:p>
          <a:p>
            <a:r>
              <a:rPr lang="en-US" dirty="0"/>
              <a:t>Need high performance</a:t>
            </a:r>
          </a:p>
          <a:p>
            <a:r>
              <a:rPr lang="en-US" dirty="0"/>
              <a:t>No joins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Lots of data</a:t>
            </a:r>
          </a:p>
          <a:p>
            <a:r>
              <a:rPr lang="en-US" dirty="0"/>
              <a:t>Lots of connections between entities</a:t>
            </a:r>
          </a:p>
          <a:p>
            <a:r>
              <a:rPr lang="en-US" dirty="0"/>
              <a:t>Quickly changing relationships between entities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7895" y="1816924"/>
            <a:ext cx="17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Key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6214" y="1816924"/>
            <a:ext cx="23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Column Family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6521" y="1816924"/>
            <a:ext cx="17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Document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47188" y="1816924"/>
            <a:ext cx="17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8754229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69848" y="1682496"/>
            <a:ext cx="10058400" cy="448665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Azure </a:t>
            </a:r>
            <a:r>
              <a:rPr lang="en-US" b="1" dirty="0" err="1"/>
              <a:t>Redis</a:t>
            </a:r>
            <a:r>
              <a:rPr lang="en-US" b="1" dirty="0"/>
              <a:t> Cache</a:t>
            </a:r>
          </a:p>
          <a:p>
            <a:pPr lvl="1"/>
            <a:r>
              <a:rPr lang="en-US" dirty="0"/>
              <a:t>Leaderboards, Shopping Carts</a:t>
            </a:r>
          </a:p>
          <a:p>
            <a:pPr lvl="1"/>
            <a:r>
              <a:rPr lang="en-US" dirty="0"/>
              <a:t>Latest x items of anything</a:t>
            </a:r>
          </a:p>
          <a:p>
            <a:pPr lvl="1"/>
            <a:r>
              <a:rPr lang="en-US" dirty="0"/>
              <a:t>Deletes and filters</a:t>
            </a:r>
          </a:p>
          <a:p>
            <a:pPr lvl="1"/>
            <a:r>
              <a:rPr lang="en-US" dirty="0"/>
              <a:t>Cache</a:t>
            </a:r>
          </a:p>
          <a:p>
            <a:r>
              <a:rPr lang="en-US" b="1" dirty="0"/>
              <a:t>Azure Table Storage</a:t>
            </a:r>
          </a:p>
          <a:p>
            <a:pPr lvl="1"/>
            <a:r>
              <a:rPr lang="en-US" dirty="0"/>
              <a:t>Large amounts of data with a flat structure </a:t>
            </a:r>
          </a:p>
          <a:p>
            <a:pPr lvl="1"/>
            <a:r>
              <a:rPr lang="en-US" dirty="0"/>
              <a:t>Fast querying using the partition and row keys</a:t>
            </a:r>
          </a:p>
          <a:p>
            <a:r>
              <a:rPr lang="en-US" b="1" dirty="0" err="1"/>
              <a:t>DocumentDb</a:t>
            </a:r>
            <a:endParaRPr lang="en-US" b="1" dirty="0"/>
          </a:p>
          <a:p>
            <a:pPr lvl="1"/>
            <a:r>
              <a:rPr lang="en-US" dirty="0"/>
              <a:t>Product catalogs, gaming, social networking</a:t>
            </a:r>
          </a:p>
          <a:p>
            <a:r>
              <a:rPr lang="en-US" b="1" dirty="0" err="1"/>
              <a:t>Hbase</a:t>
            </a:r>
            <a:endParaRPr lang="en-US" b="1" dirty="0"/>
          </a:p>
          <a:p>
            <a:pPr lvl="1"/>
            <a:r>
              <a:rPr lang="en-US" dirty="0"/>
              <a:t>Voting, Race, anything with huge amounts of data being generated in huge bursts, telemetry</a:t>
            </a:r>
          </a:p>
          <a:p>
            <a:r>
              <a:rPr lang="en-US" b="1" dirty="0"/>
              <a:t>Gremlin</a:t>
            </a:r>
          </a:p>
          <a:p>
            <a:pPr lvl="1"/>
            <a:r>
              <a:rPr lang="en-US" dirty="0"/>
              <a:t>Social networking relationships, anything with complex and changing relationships between entities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973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Only One?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data</a:t>
            </a:r>
          </a:p>
          <a:p>
            <a:r>
              <a:rPr lang="en-US" dirty="0"/>
              <a:t>Fairly simple data structure</a:t>
            </a:r>
          </a:p>
          <a:p>
            <a:r>
              <a:rPr lang="en-US" dirty="0"/>
              <a:t>Lots of small reads and writes</a:t>
            </a:r>
          </a:p>
          <a:p>
            <a:r>
              <a:rPr lang="en-US" dirty="0"/>
              <a:t>Need high performance</a:t>
            </a:r>
          </a:p>
          <a:p>
            <a:r>
              <a:rPr lang="en-US" dirty="0"/>
              <a:t>Need high availability</a:t>
            </a:r>
          </a:p>
          <a:p>
            <a:r>
              <a:rPr lang="en-US" dirty="0"/>
              <a:t>Need fast searching on columns other than the key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 Azure Storage</a:t>
            </a:r>
          </a:p>
          <a:p>
            <a:r>
              <a:rPr lang="en-US" dirty="0"/>
              <a:t>Augment with </a:t>
            </a:r>
            <a:r>
              <a:rPr lang="en-US" dirty="0" err="1"/>
              <a:t>Redis</a:t>
            </a:r>
            <a:r>
              <a:rPr lang="en-US" dirty="0"/>
              <a:t> Cache for searching</a:t>
            </a:r>
          </a:p>
        </p:txBody>
      </p:sp>
    </p:spTree>
    <p:extLst>
      <p:ext uri="{BB962C8B-B14F-4D97-AF65-F5344CB8AC3E}">
        <p14:creationId xmlns:p14="http://schemas.microsoft.com/office/powerpoint/2010/main" val="83516182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Only One?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Really need high consistency</a:t>
            </a:r>
          </a:p>
          <a:p>
            <a:r>
              <a:rPr lang="en-US" dirty="0"/>
              <a:t>Highly structured data</a:t>
            </a:r>
          </a:p>
          <a:p>
            <a:r>
              <a:rPr lang="en-US" dirty="0"/>
              <a:t>Current data is not really large</a:t>
            </a:r>
          </a:p>
          <a:p>
            <a:r>
              <a:rPr lang="en-US" dirty="0"/>
              <a:t>Historical data is huge</a:t>
            </a:r>
          </a:p>
          <a:p>
            <a:r>
              <a:rPr lang="en-US" dirty="0"/>
              <a:t>And we need to report on historical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 Azure 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Archive to </a:t>
            </a:r>
            <a:r>
              <a:rPr lang="en-US" dirty="0" err="1"/>
              <a:t>DocumentDb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9860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9" y="168204"/>
            <a:ext cx="4114800" cy="66294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Good Ole SQL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Just cause it’s old, doesn’t mean it’s not cool anymore</a:t>
            </a:r>
          </a:p>
        </p:txBody>
      </p:sp>
    </p:spTree>
    <p:extLst>
      <p:ext uri="{BB962C8B-B14F-4D97-AF65-F5344CB8AC3E}">
        <p14:creationId xmlns:p14="http://schemas.microsoft.com/office/powerpoint/2010/main" val="19516070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on GitHub </a:t>
            </a:r>
            <a:r>
              <a:rPr lang="en-US" dirty="0">
                <a:hlinkClick r:id="rId3"/>
              </a:rPr>
              <a:t>https://github.com/Bougiefever/AzureNoSqlDataPrimer</a:t>
            </a:r>
            <a:endParaRPr lang="en-US" dirty="0"/>
          </a:p>
          <a:p>
            <a:r>
              <a:rPr lang="en-US" dirty="0"/>
              <a:t>A Newbie Guide to Databases </a:t>
            </a:r>
            <a:r>
              <a:rPr lang="en-US" dirty="0">
                <a:hlinkClick r:id="rId4"/>
              </a:rPr>
              <a:t>https://blog.appdynamics.com/engineering/a-newbie-guide-to-databases/</a:t>
            </a:r>
          </a:p>
          <a:p>
            <a:r>
              <a:rPr lang="en-US" dirty="0"/>
              <a:t>That NoSQL Thing: Column (Family) Databases </a:t>
            </a:r>
            <a:r>
              <a:rPr lang="en-US" dirty="0">
                <a:hlinkClick r:id="rId4"/>
              </a:rPr>
              <a:t>https://ayende.com/blog/4500/that-no-sql-thing-column-family-databases</a:t>
            </a:r>
            <a:endParaRPr lang="en-US" dirty="0"/>
          </a:p>
          <a:p>
            <a:r>
              <a:rPr lang="en-US" dirty="0"/>
              <a:t>NoSQL Distilled: A Brief Guide to the Emerging World of Polyglot Persistence </a:t>
            </a:r>
            <a:r>
              <a:rPr lang="en-US" dirty="0">
                <a:hlinkClick r:id="rId5"/>
              </a:rPr>
              <a:t>http://a.co/1YwtJ47</a:t>
            </a:r>
            <a:endParaRPr lang="en-US" dirty="0"/>
          </a:p>
          <a:p>
            <a:r>
              <a:rPr lang="en-US" dirty="0"/>
              <a:t> On </a:t>
            </a:r>
            <a:r>
              <a:rPr lang="en-US" dirty="0" err="1"/>
              <a:t>Sharding</a:t>
            </a:r>
            <a:r>
              <a:rPr lang="en-US" dirty="0"/>
              <a:t> Graph Databases </a:t>
            </a:r>
            <a:r>
              <a:rPr lang="en-US" dirty="0">
                <a:hlinkClick r:id="rId6"/>
              </a:rPr>
              <a:t>http://jimwebber.org/2011/02/on-sharding-graph-databases/</a:t>
            </a:r>
            <a:endParaRPr lang="en-US" dirty="0"/>
          </a:p>
          <a:p>
            <a:r>
              <a:rPr lang="en-US" dirty="0"/>
              <a:t>Azure Cosmos DB Documentation </a:t>
            </a:r>
            <a:r>
              <a:rPr lang="en-US" dirty="0">
                <a:hlinkClick r:id="rId7"/>
              </a:rPr>
              <a:t>https://docs.microsoft.com/en-us/azure/cosmos-db/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4700" y="165100"/>
            <a:ext cx="4079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Anne Bougie</a:t>
            </a:r>
          </a:p>
          <a:p>
            <a:r>
              <a:rPr lang="en-US" dirty="0">
                <a:hlinkClick r:id="rId8"/>
              </a:rPr>
              <a:t>anne.bougie@gmail.com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bougiefever</a:t>
            </a:r>
            <a:endParaRPr lang="en-US" dirty="0"/>
          </a:p>
          <a:p>
            <a:r>
              <a:rPr lang="en-US" dirty="0">
                <a:hlinkClick r:id="rId9"/>
              </a:rPr>
              <a:t>http://www.bougiefever.com</a:t>
            </a:r>
            <a:endParaRPr lang="en-US" dirty="0"/>
          </a:p>
          <a:p>
            <a:r>
              <a:rPr lang="en-US" dirty="0">
                <a:hlinkClick r:id="rId10"/>
              </a:rPr>
              <a:t>https://github.com/Bougiefever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704" y="5379460"/>
            <a:ext cx="1012296" cy="14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94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Store Data in Azure</a:t>
            </a:r>
            <a:br>
              <a:rPr lang="en-US" dirty="0"/>
            </a:br>
            <a:r>
              <a:rPr lang="en-US" sz="2800" dirty="0"/>
              <a:t>(Non-Inclusive)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2388" y="2622576"/>
            <a:ext cx="6162207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Azure SQL</a:t>
            </a:r>
          </a:p>
          <a:p>
            <a:pPr marL="0" indent="0" algn="ctr">
              <a:buNone/>
            </a:pPr>
            <a:r>
              <a:rPr lang="en-US" sz="2400" dirty="0" err="1"/>
              <a:t>DocumentDb</a:t>
            </a:r>
            <a:r>
              <a:rPr lang="en-US" sz="2400" dirty="0"/>
              <a:t> (Cosmos)</a:t>
            </a:r>
          </a:p>
          <a:p>
            <a:pPr marL="0" indent="0" algn="ctr">
              <a:buNone/>
            </a:pPr>
            <a:r>
              <a:rPr lang="en-US" sz="2400" dirty="0"/>
              <a:t>Azure Table Service (Cosmos)</a:t>
            </a:r>
          </a:p>
          <a:p>
            <a:pPr marL="0" indent="0" algn="ctr">
              <a:buNone/>
            </a:pPr>
            <a:r>
              <a:rPr lang="en-US" sz="2400" dirty="0"/>
              <a:t>Azure </a:t>
            </a:r>
            <a:r>
              <a:rPr lang="en-US" sz="2400" dirty="0" err="1"/>
              <a:t>Redis</a:t>
            </a:r>
            <a:r>
              <a:rPr lang="en-US" sz="2400" dirty="0"/>
              <a:t> Cache</a:t>
            </a:r>
          </a:p>
          <a:p>
            <a:pPr marL="0" indent="0" algn="ctr">
              <a:buNone/>
            </a:pPr>
            <a:r>
              <a:rPr lang="en-US" sz="2400" dirty="0" err="1"/>
              <a:t>Hbase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Gremlin (Cosmos)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29499" y="2483404"/>
            <a:ext cx="6972483" cy="524540"/>
            <a:chOff x="2688968" y="2494680"/>
            <a:chExt cx="6972483" cy="52454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688968" y="2494680"/>
              <a:ext cx="5330455" cy="524540"/>
            </a:xfrm>
            <a:prstGeom prst="roundRect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00483" y="2494680"/>
              <a:ext cx="1360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SQL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29499" y="3017900"/>
            <a:ext cx="6943824" cy="2579298"/>
            <a:chOff x="2717627" y="3071004"/>
            <a:chExt cx="6943824" cy="2579298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717627" y="3071004"/>
              <a:ext cx="5330454" cy="2579298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00483" y="3946350"/>
              <a:ext cx="1360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NoSQL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0737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575"/>
            <a:ext cx="11430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331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694" y="681987"/>
            <a:ext cx="6954054" cy="54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78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1222124" y="1881898"/>
            <a:ext cx="4118089" cy="46677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47241" y="2049137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SQL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118311" y="1881898"/>
            <a:ext cx="4257196" cy="4667758"/>
            <a:chOff x="5368125" y="1697232"/>
            <a:chExt cx="4257196" cy="4927234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5507232" y="1697232"/>
              <a:ext cx="4118089" cy="4927234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68125" y="1909205"/>
              <a:ext cx="1874849" cy="48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Arial Rounded MT Bold" panose="020F0704030504030204" pitchFamily="34" charset="0"/>
                </a:rPr>
                <a:t>NoSQL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908277" y="2293374"/>
            <a:ext cx="168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84953" y="3072121"/>
            <a:ext cx="17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15278" y="3927315"/>
            <a:ext cx="267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58187" y="3629755"/>
            <a:ext cx="186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8190" y="5479822"/>
            <a:ext cx="265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976" y="2629934"/>
            <a:ext cx="155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Schema-less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1556" y="3223756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28488" y="3722915"/>
            <a:ext cx="1278779" cy="37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Scalability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24082" y="5807332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Data Access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42" y="236526"/>
            <a:ext cx="1465747" cy="167513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16462" y="4945101"/>
            <a:ext cx="211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9551" y="4626107"/>
            <a:ext cx="265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Concurrency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16450" y="4215814"/>
            <a:ext cx="1278779" cy="37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363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63157" y="2045797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Sql</a:t>
            </a:r>
            <a:r>
              <a:rPr lang="en-US" dirty="0"/>
              <a:t> vs </a:t>
            </a:r>
            <a:r>
              <a:rPr lang="en-US" dirty="0" err="1"/>
              <a:t>NoSql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Excel Spreadsheets</a:t>
            </a:r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6" y="4465017"/>
            <a:ext cx="8862246" cy="22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809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4119880" y="4768296"/>
            <a:ext cx="598932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17335" y="5405009"/>
            <a:ext cx="5991865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17335" y="6041195"/>
            <a:ext cx="5991865" cy="1210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19880" y="4131583"/>
            <a:ext cx="598932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503" y="0"/>
            <a:ext cx="2811034" cy="1902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0949" y="96787"/>
            <a:ext cx="1817116" cy="17090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60510" y="2661917"/>
            <a:ext cx="3020993" cy="3563944"/>
            <a:chOff x="787078" y="2639029"/>
            <a:chExt cx="3020993" cy="3563944"/>
          </a:xfrm>
        </p:grpSpPr>
        <p:sp>
          <p:nvSpPr>
            <p:cNvPr id="2" name="TextBox 1"/>
            <p:cNvSpPr txBox="1"/>
            <p:nvPr/>
          </p:nvSpPr>
          <p:spPr>
            <a:xfrm>
              <a:off x="787078" y="2639029"/>
              <a:ext cx="1759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Querying Data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87078" y="3275213"/>
              <a:ext cx="229178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Transactions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7078" y="3924029"/>
              <a:ext cx="217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Scalability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87078" y="4560213"/>
              <a:ext cx="2997844" cy="370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Configuration/Management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7078" y="5197455"/>
              <a:ext cx="3020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Schema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7078" y="5833641"/>
              <a:ext cx="2742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Speed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10820" y="2392375"/>
            <a:ext cx="0" cy="413036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69507" y="2392375"/>
            <a:ext cx="0" cy="413036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19880" y="2846583"/>
            <a:ext cx="598932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19880" y="3489083"/>
            <a:ext cx="598932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41" y="499068"/>
            <a:ext cx="629602" cy="5982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3395" y="1805803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SQL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32082" y="1682089"/>
            <a:ext cx="18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NoSQL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05" y="5057994"/>
            <a:ext cx="629602" cy="598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540" y="467462"/>
            <a:ext cx="1164833" cy="11648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2496" y="517256"/>
            <a:ext cx="1164833" cy="11648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1BC1590-13E2-49CD-905F-146F6BEF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018" y="2524508"/>
            <a:ext cx="629602" cy="5982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B5BC9E-0CAC-4E2A-801E-B18CE3F0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018" y="3145732"/>
            <a:ext cx="629602" cy="5982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E3109C-0421-42CF-834E-250834DA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018" y="5057994"/>
            <a:ext cx="629602" cy="5982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ED7D5F-AF58-428E-950F-5D2C94DA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05" y="3778781"/>
            <a:ext cx="629602" cy="5982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0B3C7A-9728-45F7-AB63-D1FB3AD67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05" y="4396022"/>
            <a:ext cx="629602" cy="5982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94E528-F0FB-47F4-B28B-269251B6C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05" y="5815699"/>
            <a:ext cx="629602" cy="5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045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currency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urrency PowerPoint Template.potx [Read-Only]" id="{9FD23715-679F-44EC-93CD-A8502B69B9FE}" vid="{B1D481F0-38B7-43C0-8868-BBA4FB44410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20302</TotalTime>
  <Words>909</Words>
  <Application>Microsoft Office PowerPoint</Application>
  <PresentationFormat>Widescreen</PresentationFormat>
  <Paragraphs>303</Paragraphs>
  <Slides>35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Black</vt:lpstr>
      <vt:lpstr>Arial Rounded MT Bold</vt:lpstr>
      <vt:lpstr>Calibri</vt:lpstr>
      <vt:lpstr>Courier New</vt:lpstr>
      <vt:lpstr>Helvetica</vt:lpstr>
      <vt:lpstr>Rockwell Extra Bold</vt:lpstr>
      <vt:lpstr>Segoe UI</vt:lpstr>
      <vt:lpstr>Segoe UI Light</vt:lpstr>
      <vt:lpstr>Wingdings</vt:lpstr>
      <vt:lpstr>Wood Type</vt:lpstr>
      <vt:lpstr>Office Theme</vt:lpstr>
      <vt:lpstr>Fun Facts</vt:lpstr>
      <vt:lpstr>PowerPoint Presentation</vt:lpstr>
      <vt:lpstr>Which Azure Storage Option Should I Choose?</vt:lpstr>
      <vt:lpstr>Ways to Store Data in Azure (Non-Inclusive)</vt:lpstr>
      <vt:lpstr>PowerPoint Presentation</vt:lpstr>
      <vt:lpstr>PowerPoint Presentation</vt:lpstr>
      <vt:lpstr>PowerPoint Presentation</vt:lpstr>
      <vt:lpstr>Sql vs NoSql  vs Excel Spreadsheets</vt:lpstr>
      <vt:lpstr>PowerPoint Presentation</vt:lpstr>
      <vt:lpstr>PowerPoint Presentation</vt:lpstr>
      <vt:lpstr>PowerPoint Presentation</vt:lpstr>
      <vt:lpstr>Impedance Mismatch</vt:lpstr>
      <vt:lpstr>Impedance Mismatch</vt:lpstr>
      <vt:lpstr>NoSQL (Document)</vt:lpstr>
      <vt:lpstr>PowerPoint Presentation</vt:lpstr>
      <vt:lpstr>Key Value</vt:lpstr>
      <vt:lpstr>Azure Table Service</vt:lpstr>
      <vt:lpstr>PowerPoint Presentation</vt:lpstr>
      <vt:lpstr>Azure Redis Cache</vt:lpstr>
      <vt:lpstr>Document</vt:lpstr>
      <vt:lpstr>DocumentDb</vt:lpstr>
      <vt:lpstr>Column Family</vt:lpstr>
      <vt:lpstr>Hbase</vt:lpstr>
      <vt:lpstr>Graph</vt:lpstr>
      <vt:lpstr>Gremlin</vt:lpstr>
      <vt:lpstr>PowerPoint Presentation</vt:lpstr>
      <vt:lpstr>So How Do I Choose?</vt:lpstr>
      <vt:lpstr>CAP Theorem</vt:lpstr>
      <vt:lpstr>Issues To Consider</vt:lpstr>
      <vt:lpstr>NoSQL Guidelines</vt:lpstr>
      <vt:lpstr>Common Use Cases</vt:lpstr>
      <vt:lpstr>Why Choose Only One?</vt:lpstr>
      <vt:lpstr>Why Choose Only One?</vt:lpstr>
      <vt:lpstr>Don’t Forget Good Ole SQL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Bougie</dc:creator>
  <cp:lastModifiedBy>Anne Bougie</cp:lastModifiedBy>
  <cp:revision>166</cp:revision>
  <dcterms:created xsi:type="dcterms:W3CDTF">2017-04-02T14:08:00Z</dcterms:created>
  <dcterms:modified xsi:type="dcterms:W3CDTF">2017-10-05T18:36:30Z</dcterms:modified>
</cp:coreProperties>
</file>